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59" autoAdjust="0"/>
    <p:restoredTop sz="94585" autoAdjust="0"/>
  </p:normalViewPr>
  <p:slideViewPr>
    <p:cSldViewPr snapToGrid="0">
      <p:cViewPr varScale="1">
        <p:scale>
          <a:sx n="70" d="100"/>
          <a:sy n="70" d="100"/>
        </p:scale>
        <p:origin x="534" y="-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ja-JP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ja-JP" altLang="en-US" dirty="0" smtClean="0"/>
              <a:t>昨年度出店割合</a:t>
            </a:r>
            <a:endParaRPr lang="ja-JP" altLang="en-US" dirty="0"/>
          </a:p>
        </c:rich>
      </c:tx>
      <c:layout>
        <c:manualLayout>
          <c:xMode val="edge"/>
          <c:yMode val="edge"/>
          <c:x val="0.44981376869175765"/>
          <c:y val="9.8670027689507653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ja-JP"/>
        </a:p>
      </c:txPr>
    </c:title>
    <c:autoTitleDeleted val="0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12672007512822364"/>
          <c:y val="0.12461017415930724"/>
          <c:w val="0.83463324423896557"/>
          <c:h val="0.75812729315281713"/>
        </c:manualLayout>
      </c:layout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昨年度出店割合</c:v>
                </c:pt>
              </c:strCache>
            </c:strRef>
          </c:tx>
          <c:dPt>
            <c:idx val="0"/>
            <c:bubble3D val="0"/>
            <c:spPr>
              <a:solidFill>
                <a:schemeClr val="accent1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1"/>
            <c:bubble3D val="0"/>
            <c:spPr>
              <a:solidFill>
                <a:schemeClr val="accent2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2"/>
            <c:bubble3D val="0"/>
            <c:spPr>
              <a:solidFill>
                <a:schemeClr val="accent3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3"/>
            <c:bubble3D val="0"/>
            <c:spPr>
              <a:solidFill>
                <a:schemeClr val="accent4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4"/>
            <c:bubble3D val="0"/>
            <c:spPr>
              <a:solidFill>
                <a:schemeClr val="accent5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5"/>
            <c:bubble3D val="0"/>
            <c:explosion val="22"/>
            <c:spPr>
              <a:solidFill>
                <a:schemeClr val="accent6"/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Pt>
            <c:idx val="6"/>
            <c:bubble3D val="0"/>
            <c:spPr>
              <a:solidFill>
                <a:schemeClr val="accent1">
                  <a:lumMod val="60000"/>
                </a:schemeClr>
              </a:solidFill>
              <a:ln w="25400">
                <a:solidFill>
                  <a:schemeClr val="lt1"/>
                </a:solidFill>
              </a:ln>
              <a:effectLst/>
              <a:sp3d contourW="25400">
                <a:contourClr>
                  <a:schemeClr val="lt1"/>
                </a:contourClr>
              </a:sp3d>
            </c:spPr>
          </c:dPt>
          <c:dLbls>
            <c:dLbl>
              <c:idx val="4"/>
              <c:layout>
                <c:manualLayout>
                  <c:x val="0.17699819403308528"/>
                  <c:y val="3.0327067102042405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600" b="0" i="0" u="none" strike="noStrike" kern="1200" baseline="0">
                      <a:solidFill>
                        <a:srgbClr val="FF0000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ja-JP"/>
                </a:p>
              </c:txPr>
              <c:showLegendKey val="0"/>
              <c:showVal val="0"/>
              <c:showCatName val="1"/>
              <c:showSerName val="0"/>
              <c:showPercent val="1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ja-JP"/>
              </a:p>
            </c:txPr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Sheet1!$A$2:$A$8</c:f>
              <c:strCache>
                <c:ptCount val="7"/>
                <c:pt idx="0">
                  <c:v>食べ物</c:v>
                </c:pt>
                <c:pt idx="1">
                  <c:v>縁日</c:v>
                </c:pt>
                <c:pt idx="2">
                  <c:v>ゲーム</c:v>
                </c:pt>
                <c:pt idx="3">
                  <c:v>ステージ</c:v>
                </c:pt>
                <c:pt idx="4">
                  <c:v>フリーマーケット</c:v>
                </c:pt>
                <c:pt idx="5">
                  <c:v>飲料</c:v>
                </c:pt>
                <c:pt idx="6">
                  <c:v>その他</c:v>
                </c:pt>
              </c:strCache>
            </c:strRef>
          </c:cat>
          <c:val>
            <c:numRef>
              <c:f>Sheet1!$B$2:$B$8</c:f>
              <c:numCache>
                <c:formatCode>General</c:formatCode>
                <c:ptCount val="7"/>
                <c:pt idx="0">
                  <c:v>28</c:v>
                </c:pt>
                <c:pt idx="1">
                  <c:v>15</c:v>
                </c:pt>
                <c:pt idx="2">
                  <c:v>13</c:v>
                </c:pt>
                <c:pt idx="3">
                  <c:v>19</c:v>
                </c:pt>
                <c:pt idx="4">
                  <c:v>10</c:v>
                </c:pt>
                <c:pt idx="5">
                  <c:v>4</c:v>
                </c:pt>
                <c:pt idx="6">
                  <c:v>11</c:v>
                </c:pt>
              </c:numCache>
            </c:numRef>
          </c:val>
        </c:ser>
        <c:dLbls>
          <c:showLegendKey val="0"/>
          <c:showVal val="0"/>
          <c:showCatName val="1"/>
          <c:showSerName val="0"/>
          <c:showPercent val="1"/>
          <c:showBubbleSize val="0"/>
          <c:showLeaderLines val="1"/>
        </c:dLbls>
      </c:pie3D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ja-JP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62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41607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75183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92151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76526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48331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77748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81400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72472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5916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08998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643315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8E0DF7-5F05-46FA-BFB8-335E7A4E5EAC}" type="datetimeFigureOut">
              <a:rPr kumimoji="1" lang="ja-JP" altLang="en-US" smtClean="0"/>
              <a:t>2014/11/6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695231-D74E-4632-8C6A-CC7BB8FBDAB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855257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kumimoji="1" lang="ja-JP" altLang="en-US" sz="54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バブルティーカフェの提案</a:t>
            </a:r>
            <a:endParaRPr kumimoji="1" lang="ja-JP" altLang="en-US" sz="540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7" name="サブタイトル 6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kumimoji="1" lang="ja-JP" alt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窓輝学園文化祭実行委員会</a:t>
            </a:r>
            <a:endParaRPr kumimoji="1" lang="en-US" altLang="ja-JP" sz="2800" dirty="0" smtClean="0">
              <a:solidFill>
                <a:schemeClr val="tx1">
                  <a:lumMod val="50000"/>
                  <a:lumOff val="50000"/>
                </a:schemeClr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r>
              <a:rPr lang="ja-JP" altLang="en-US" sz="28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安　藤　奈　津</a:t>
            </a:r>
            <a:endParaRPr kumimoji="1" lang="ja-JP" altLang="en-US" sz="2800" dirty="0">
              <a:solidFill>
                <a:schemeClr val="tx1">
                  <a:lumMod val="50000"/>
                  <a:lumOff val="50000"/>
                </a:schemeClr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2028063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バブルティーとは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3834949"/>
          </a:xfrm>
        </p:spPr>
        <p:txBody>
          <a:bodyPr/>
          <a:lstStyle/>
          <a:p>
            <a:r>
              <a:rPr kumimoji="1" lang="ja-JP" altLang="en-US" dirty="0" smtClean="0"/>
              <a:t>台湾原産</a:t>
            </a:r>
            <a:endParaRPr kumimoji="1" lang="en-US" altLang="ja-JP" dirty="0" smtClean="0"/>
          </a:p>
          <a:p>
            <a:r>
              <a:rPr kumimoji="1" lang="ja-JP" altLang="en-US" dirty="0" smtClean="0"/>
              <a:t>アジア・ヨーロッパで大ブレーク</a:t>
            </a:r>
            <a:endParaRPr kumimoji="1" lang="en-US" altLang="ja-JP" dirty="0" smtClean="0"/>
          </a:p>
          <a:p>
            <a:r>
              <a:rPr lang="ja-JP" altLang="en-US" dirty="0" smtClean="0"/>
              <a:t>低カロリーで疲労回復効果</a:t>
            </a:r>
            <a:endParaRPr lang="en-US" altLang="ja-JP" dirty="0" smtClean="0"/>
          </a:p>
          <a:p>
            <a:r>
              <a:rPr kumimoji="1" lang="ja-JP" altLang="en-US" dirty="0" smtClean="0"/>
              <a:t>タピオカ</a:t>
            </a:r>
            <a:r>
              <a:rPr kumimoji="1" lang="en-US" altLang="ja-JP" dirty="0" smtClean="0"/>
              <a:t>+</a:t>
            </a:r>
            <a:r>
              <a:rPr kumimoji="1" lang="ja-JP" altLang="en-US" dirty="0" smtClean="0"/>
              <a:t>炭酸飲料</a:t>
            </a:r>
            <a:endParaRPr kumimoji="1" lang="ja-JP" altLang="en-US" dirty="0"/>
          </a:p>
        </p:txBody>
      </p:sp>
      <p:grpSp>
        <p:nvGrpSpPr>
          <p:cNvPr id="62" name="グループ化 61"/>
          <p:cNvGrpSpPr/>
          <p:nvPr/>
        </p:nvGrpSpPr>
        <p:grpSpPr>
          <a:xfrm>
            <a:off x="872171" y="3492135"/>
            <a:ext cx="4604952" cy="2999105"/>
            <a:chOff x="313229" y="96317"/>
            <a:chExt cx="8368078" cy="6049997"/>
          </a:xfrm>
        </p:grpSpPr>
        <p:sp>
          <p:nvSpPr>
            <p:cNvPr id="18" name="台形 17"/>
            <p:cNvSpPr/>
            <p:nvPr/>
          </p:nvSpPr>
          <p:spPr>
            <a:xfrm rot="10800000">
              <a:off x="5442858" y="2952207"/>
              <a:ext cx="3187337" cy="3187337"/>
            </a:xfrm>
            <a:prstGeom prst="trapezoid">
              <a:avLst/>
            </a:prstGeom>
            <a:solidFill>
              <a:schemeClr val="accent4">
                <a:lumMod val="20000"/>
                <a:lumOff val="80000"/>
              </a:schemeClr>
            </a:solidFill>
            <a:ln w="1905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ln w="9525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27" name="円柱 26"/>
            <p:cNvSpPr/>
            <p:nvPr/>
          </p:nvSpPr>
          <p:spPr>
            <a:xfrm>
              <a:off x="5399314" y="2290354"/>
              <a:ext cx="3257006" cy="801188"/>
            </a:xfrm>
            <a:prstGeom prst="can">
              <a:avLst/>
            </a:prstGeom>
            <a:solidFill>
              <a:schemeClr val="accent4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パイ 30"/>
            <p:cNvSpPr/>
            <p:nvPr/>
          </p:nvSpPr>
          <p:spPr>
            <a:xfrm rot="5175883">
              <a:off x="5385132" y="843819"/>
              <a:ext cx="3302786" cy="3289565"/>
            </a:xfrm>
            <a:prstGeom prst="pie">
              <a:avLst>
                <a:gd name="adj1" fmla="val 5856449"/>
                <a:gd name="adj2" fmla="val 16201409"/>
              </a:avLst>
            </a:pr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noFill/>
              </a:endParaRPr>
            </a:p>
          </p:txBody>
        </p:sp>
        <p:sp>
          <p:nvSpPr>
            <p:cNvPr id="35" name="円柱 34"/>
            <p:cNvSpPr/>
            <p:nvPr/>
          </p:nvSpPr>
          <p:spPr>
            <a:xfrm rot="21067906">
              <a:off x="6765320" y="96317"/>
              <a:ext cx="296092" cy="2341503"/>
            </a:xfrm>
            <a:prstGeom prst="can">
              <a:avLst/>
            </a:prstGeom>
            <a:solidFill>
              <a:schemeClr val="accent2">
                <a:lumMod val="7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0" name="フリーフォーム 49"/>
            <p:cNvSpPr/>
            <p:nvPr/>
          </p:nvSpPr>
          <p:spPr>
            <a:xfrm>
              <a:off x="6586604" y="1093073"/>
              <a:ext cx="789557" cy="114000"/>
            </a:xfrm>
            <a:custGeom>
              <a:avLst/>
              <a:gdLst>
                <a:gd name="connsiteX0" fmla="*/ 0 w 679269"/>
                <a:gd name="connsiteY0" fmla="*/ 34834 h 174498"/>
                <a:gd name="connsiteX1" fmla="*/ 313509 w 679269"/>
                <a:gd name="connsiteY1" fmla="*/ 174172 h 174498"/>
                <a:gd name="connsiteX2" fmla="*/ 679269 w 679269"/>
                <a:gd name="connsiteY2" fmla="*/ 0 h 174498"/>
                <a:gd name="connsiteX3" fmla="*/ 679269 w 679269"/>
                <a:gd name="connsiteY3" fmla="*/ 0 h 17449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79269" h="174498">
                  <a:moveTo>
                    <a:pt x="0" y="34834"/>
                  </a:moveTo>
                  <a:cubicBezTo>
                    <a:pt x="100149" y="107406"/>
                    <a:pt x="200298" y="179978"/>
                    <a:pt x="313509" y="174172"/>
                  </a:cubicBezTo>
                  <a:cubicBezTo>
                    <a:pt x="426720" y="168366"/>
                    <a:pt x="679269" y="0"/>
                    <a:pt x="679269" y="0"/>
                  </a:cubicBezTo>
                  <a:lnTo>
                    <a:pt x="679269" y="0"/>
                  </a:lnTo>
                </a:path>
              </a:pathLst>
            </a:custGeom>
            <a:no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1" name="円/楕円 50"/>
            <p:cNvSpPr/>
            <p:nvPr/>
          </p:nvSpPr>
          <p:spPr>
            <a:xfrm>
              <a:off x="6366511" y="5391526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6" name="円/楕円 55"/>
            <p:cNvSpPr/>
            <p:nvPr/>
          </p:nvSpPr>
          <p:spPr>
            <a:xfrm>
              <a:off x="6961122" y="5537573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円/楕円 56"/>
            <p:cNvSpPr/>
            <p:nvPr/>
          </p:nvSpPr>
          <p:spPr>
            <a:xfrm>
              <a:off x="7139261" y="5236795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8" name="円/楕円 57"/>
            <p:cNvSpPr/>
            <p:nvPr/>
          </p:nvSpPr>
          <p:spPr>
            <a:xfrm>
              <a:off x="6636530" y="5764752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9" name="円/楕円 58"/>
            <p:cNvSpPr/>
            <p:nvPr/>
          </p:nvSpPr>
          <p:spPr>
            <a:xfrm>
              <a:off x="6093622" y="4956782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0" name="円/楕円 59"/>
            <p:cNvSpPr/>
            <p:nvPr/>
          </p:nvSpPr>
          <p:spPr>
            <a:xfrm>
              <a:off x="6676319" y="5122285"/>
              <a:ext cx="273122" cy="303155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1" name="円/楕円 60"/>
            <p:cNvSpPr/>
            <p:nvPr/>
          </p:nvSpPr>
          <p:spPr>
            <a:xfrm>
              <a:off x="7331728" y="5678909"/>
              <a:ext cx="278675" cy="287383"/>
            </a:xfrm>
            <a:prstGeom prst="ellipse">
              <a:avLst/>
            </a:prstGeom>
            <a:solidFill>
              <a:schemeClr val="bg2">
                <a:lumMod val="25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3" name="台形 62"/>
            <p:cNvSpPr/>
            <p:nvPr/>
          </p:nvSpPr>
          <p:spPr>
            <a:xfrm rot="10800000">
              <a:off x="313229" y="2958977"/>
              <a:ext cx="3187337" cy="3187337"/>
            </a:xfrm>
            <a:prstGeom prst="trapezoid">
              <a:avLst/>
            </a:prstGeom>
            <a:solidFill>
              <a:schemeClr val="accent5">
                <a:lumMod val="20000"/>
                <a:lumOff val="80000"/>
              </a:schemeClr>
            </a:solidFill>
            <a:ln w="19050"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ln w="9525">
                  <a:solidFill>
                    <a:schemeClr val="tx1"/>
                  </a:solidFill>
                </a:ln>
              </a:endParaRPr>
            </a:p>
          </p:txBody>
        </p:sp>
        <p:sp>
          <p:nvSpPr>
            <p:cNvPr id="64" name="円/楕円 63"/>
            <p:cNvSpPr/>
            <p:nvPr/>
          </p:nvSpPr>
          <p:spPr>
            <a:xfrm>
              <a:off x="1229041" y="5331320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5" name="円/楕円 64"/>
            <p:cNvSpPr/>
            <p:nvPr/>
          </p:nvSpPr>
          <p:spPr>
            <a:xfrm>
              <a:off x="1823651" y="5477368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6" name="円/楕円 65"/>
            <p:cNvSpPr/>
            <p:nvPr/>
          </p:nvSpPr>
          <p:spPr>
            <a:xfrm>
              <a:off x="2001790" y="5176589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7" name="円/楕円 66"/>
            <p:cNvSpPr/>
            <p:nvPr/>
          </p:nvSpPr>
          <p:spPr>
            <a:xfrm>
              <a:off x="1499061" y="5704547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8" name="円/楕円 67"/>
            <p:cNvSpPr/>
            <p:nvPr/>
          </p:nvSpPr>
          <p:spPr>
            <a:xfrm>
              <a:off x="956151" y="4896576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9" name="円/楕円 68"/>
            <p:cNvSpPr/>
            <p:nvPr/>
          </p:nvSpPr>
          <p:spPr>
            <a:xfrm>
              <a:off x="1538848" y="5062079"/>
              <a:ext cx="273122" cy="303155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0" name="円/楕円 69"/>
            <p:cNvSpPr/>
            <p:nvPr/>
          </p:nvSpPr>
          <p:spPr>
            <a:xfrm>
              <a:off x="2194258" y="5618704"/>
              <a:ext cx="278675" cy="287384"/>
            </a:xfrm>
            <a:prstGeom prst="ellipse">
              <a:avLst/>
            </a:prstGeom>
            <a:solidFill>
              <a:schemeClr val="accent5">
                <a:lumMod val="20000"/>
                <a:lumOff val="80000"/>
              </a:schemeClr>
            </a:solidFill>
            <a:effectLst/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1" name="月 70"/>
          <p:cNvSpPr/>
          <p:nvPr/>
        </p:nvSpPr>
        <p:spPr>
          <a:xfrm rot="427975">
            <a:off x="6942666" y="4942958"/>
            <a:ext cx="681186" cy="1422254"/>
          </a:xfrm>
          <a:prstGeom prst="moon">
            <a:avLst>
              <a:gd name="adj" fmla="val 52740"/>
            </a:avLst>
          </a:prstGeom>
          <a:solidFill>
            <a:srgbClr val="FFFF00"/>
          </a:solidFill>
          <a:ln w="12700">
            <a:solidFill>
              <a:srgbClr val="00B050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FF00"/>
              </a:solidFill>
            </a:endParaRPr>
          </a:p>
        </p:txBody>
      </p:sp>
      <p:sp>
        <p:nvSpPr>
          <p:cNvPr id="72" name="月 71"/>
          <p:cNvSpPr/>
          <p:nvPr/>
        </p:nvSpPr>
        <p:spPr>
          <a:xfrm rot="21062989">
            <a:off x="7262088" y="5021511"/>
            <a:ext cx="675816" cy="1451775"/>
          </a:xfrm>
          <a:prstGeom prst="moon">
            <a:avLst/>
          </a:prstGeom>
          <a:solidFill>
            <a:srgbClr val="FFFF00"/>
          </a:solidFill>
          <a:ln w="12700">
            <a:solidFill>
              <a:srgbClr val="00B050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FF00"/>
              </a:solidFill>
            </a:endParaRPr>
          </a:p>
        </p:txBody>
      </p:sp>
      <p:sp>
        <p:nvSpPr>
          <p:cNvPr id="74" name="月 73"/>
          <p:cNvSpPr/>
          <p:nvPr/>
        </p:nvSpPr>
        <p:spPr>
          <a:xfrm rot="19214060">
            <a:off x="7588289" y="5100700"/>
            <a:ext cx="666760" cy="1303716"/>
          </a:xfrm>
          <a:prstGeom prst="moon">
            <a:avLst/>
          </a:prstGeom>
          <a:solidFill>
            <a:srgbClr val="FFFF00"/>
          </a:solidFill>
          <a:ln w="12700">
            <a:solidFill>
              <a:srgbClr val="00B050"/>
            </a:solidFill>
          </a:ln>
          <a:scene3d>
            <a:camera prst="orthographicFront"/>
            <a:lightRig rig="threePt" dir="t"/>
          </a:scene3d>
          <a:sp3d>
            <a:bevelT w="165100" prst="coolSlant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rgbClr val="FFFF00"/>
              </a:solidFill>
            </a:endParaRPr>
          </a:p>
        </p:txBody>
      </p:sp>
      <p:sp>
        <p:nvSpPr>
          <p:cNvPr id="76" name="台形 75"/>
          <p:cNvSpPr/>
          <p:nvPr/>
        </p:nvSpPr>
        <p:spPr>
          <a:xfrm rot="1766215">
            <a:off x="7588433" y="4913889"/>
            <a:ext cx="242170" cy="148417"/>
          </a:xfrm>
          <a:prstGeom prst="trapezoid">
            <a:avLst/>
          </a:prstGeom>
          <a:solidFill>
            <a:schemeClr val="accent4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7" name="右矢印 76"/>
          <p:cNvSpPr/>
          <p:nvPr/>
        </p:nvSpPr>
        <p:spPr>
          <a:xfrm>
            <a:off x="2821577" y="5486400"/>
            <a:ext cx="793890" cy="553973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8" name="右矢印 77"/>
          <p:cNvSpPr/>
          <p:nvPr/>
        </p:nvSpPr>
        <p:spPr>
          <a:xfrm rot="10800000">
            <a:off x="5730825" y="5456555"/>
            <a:ext cx="793890" cy="553973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2" name="爆発 2 81"/>
          <p:cNvSpPr/>
          <p:nvPr/>
        </p:nvSpPr>
        <p:spPr>
          <a:xfrm>
            <a:off x="5221671" y="1927913"/>
            <a:ext cx="3863200" cy="2629989"/>
          </a:xfrm>
          <a:prstGeom prst="irregularSeal2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1"/>
            <a:tileRect/>
          </a:gradFill>
          <a:effectLst>
            <a:innerShdw blurRad="63500" dist="50800" dir="162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dirty="0" smtClean="0">
                <a:solidFill>
                  <a:schemeClr val="tx1"/>
                </a:solidFill>
              </a:rPr>
              <a:t>組み合わせ</a:t>
            </a:r>
            <a:endParaRPr lang="en-US" altLang="ja-JP" sz="2000" dirty="0" smtClean="0">
              <a:solidFill>
                <a:schemeClr val="tx1"/>
              </a:solidFill>
            </a:endParaRPr>
          </a:p>
          <a:p>
            <a:pPr algn="ctr"/>
            <a:r>
              <a:rPr lang="ja-JP" altLang="en-US" sz="3600" dirty="0">
                <a:solidFill>
                  <a:schemeClr val="tx1"/>
                </a:solidFill>
              </a:rPr>
              <a:t>無限大</a:t>
            </a:r>
            <a:endParaRPr lang="en-US" altLang="ja-JP" sz="36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64845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 smtClean="0"/>
              <a:t>出店理由</a:t>
            </a:r>
            <a:endParaRPr kumimoji="1" lang="ja-JP" altLang="en-US" dirty="0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914525"/>
            <a:ext cx="7886700" cy="4351338"/>
          </a:xfrm>
        </p:spPr>
        <p:txBody>
          <a:bodyPr/>
          <a:lstStyle/>
          <a:p>
            <a:pPr marL="0" indent="0">
              <a:buNone/>
            </a:pPr>
            <a:r>
              <a:rPr lang="ja-JP" altLang="en-US" dirty="0" smtClean="0"/>
              <a:t>★飲料を扱う団体は少ない</a:t>
            </a:r>
            <a:endParaRPr lang="en-US" altLang="ja-JP" dirty="0" smtClean="0"/>
          </a:p>
          <a:p>
            <a:pPr marL="0" indent="0">
              <a:buNone/>
            </a:pPr>
            <a:r>
              <a:rPr kumimoji="1" lang="ja-JP" altLang="en-US" dirty="0" smtClean="0"/>
              <a:t>             ↓</a:t>
            </a:r>
            <a:endParaRPr kumimoji="1" lang="en-US" altLang="ja-JP" dirty="0" smtClean="0"/>
          </a:p>
          <a:p>
            <a:pPr marL="0" indent="0">
              <a:buNone/>
            </a:pPr>
            <a:r>
              <a:rPr lang="ja-JP" altLang="en-US" sz="4400" dirty="0" smtClean="0"/>
              <a:t>集客可能性</a:t>
            </a:r>
            <a:r>
              <a:rPr lang="ja-JP" altLang="en-US" sz="4400" dirty="0"/>
              <a:t>大</a:t>
            </a:r>
            <a:endParaRPr kumimoji="1" lang="ja-JP" altLang="en-US" sz="4400" dirty="0"/>
          </a:p>
        </p:txBody>
      </p:sp>
      <p:graphicFrame>
        <p:nvGraphicFramePr>
          <p:cNvPr id="25" name="グラフ 24"/>
          <p:cNvGraphicFramePr/>
          <p:nvPr>
            <p:extLst>
              <p:ext uri="{D42A27DB-BD31-4B8C-83A1-F6EECF244321}">
                <p14:modId xmlns:p14="http://schemas.microsoft.com/office/powerpoint/2010/main" val="4033772296"/>
              </p:ext>
            </p:extLst>
          </p:nvPr>
        </p:nvGraphicFramePr>
        <p:xfrm>
          <a:off x="2959100" y="1690689"/>
          <a:ext cx="6921500" cy="554831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630872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902</TotalTime>
  <Words>52</Words>
  <PresentationFormat>画面に合わせる (4:3)</PresentationFormat>
  <Paragraphs>17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9" baseType="lpstr">
      <vt:lpstr>ＭＳ Ｐゴシック</vt:lpstr>
      <vt:lpstr>ＭＳ 明朝</vt:lpstr>
      <vt:lpstr>Arial</vt:lpstr>
      <vt:lpstr>Calibri</vt:lpstr>
      <vt:lpstr>Calibri Light</vt:lpstr>
      <vt:lpstr>Office テーマ</vt:lpstr>
      <vt:lpstr>バブルティーカフェの提案</vt:lpstr>
      <vt:lpstr>バブルティーとは</vt:lpstr>
      <vt:lpstr>出店理由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2013-07-30T11:21:58Z</dcterms:created>
  <dcterms:modified xsi:type="dcterms:W3CDTF">2014-11-06T05:12:34Z</dcterms:modified>
</cp:coreProperties>
</file>

<file path=docProps/thumbnail.jpeg>
</file>